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8" r:id="rId2"/>
    <p:sldId id="263" r:id="rId3"/>
    <p:sldId id="261" r:id="rId4"/>
    <p:sldId id="270" r:id="rId5"/>
    <p:sldId id="272" r:id="rId6"/>
    <p:sldId id="273" r:id="rId7"/>
    <p:sldId id="274" r:id="rId8"/>
    <p:sldId id="276" r:id="rId9"/>
    <p:sldId id="291" r:id="rId10"/>
    <p:sldId id="289" r:id="rId11"/>
    <p:sldId id="290" r:id="rId12"/>
    <p:sldId id="293" r:id="rId13"/>
    <p:sldId id="292" r:id="rId14"/>
    <p:sldId id="281" r:id="rId15"/>
    <p:sldId id="282" r:id="rId16"/>
    <p:sldId id="283" r:id="rId17"/>
    <p:sldId id="277" r:id="rId18"/>
    <p:sldId id="279" r:id="rId19"/>
    <p:sldId id="280" r:id="rId20"/>
    <p:sldId id="287" r:id="rId21"/>
    <p:sldId id="295" r:id="rId22"/>
    <p:sldId id="296" r:id="rId23"/>
    <p:sldId id="288" r:id="rId24"/>
    <p:sldId id="285"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00"/>
    <a:srgbClr val="FF9C00"/>
    <a:srgbClr val="FF9F01"/>
    <a:srgbClr val="DBE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75"/>
    <p:restoredTop sz="96966"/>
  </p:normalViewPr>
  <p:slideViewPr>
    <p:cSldViewPr snapToGrid="0">
      <p:cViewPr varScale="1">
        <p:scale>
          <a:sx n="124" d="100"/>
          <a:sy n="124" d="100"/>
        </p:scale>
        <p:origin x="1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20</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11/6/23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11/6/23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11/6/23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11/6/23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11/6/23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11/6/23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11/6/23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11/6/23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11/6/23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11/6/23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11/6/23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11/6/23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3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8.xml.rels><?xml version="1.0" encoding="UTF-8" standalone="yes"?>
<Relationships xmlns="http://schemas.openxmlformats.org/package/2006/relationships"><Relationship Id="rId7"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310.png"/><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490.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Pre-chirp with no post-chirp</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10</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5" name="Picture 4">
            <a:extLst>
              <a:ext uri="{FF2B5EF4-FFF2-40B4-BE49-F238E27FC236}">
                <a16:creationId xmlns:a16="http://schemas.microsoft.com/office/drawing/2014/main" id="{B7F43672-755A-D16C-4F81-536C84BB76E8}"/>
              </a:ext>
            </a:extLst>
          </p:cNvPr>
          <p:cNvPicPr>
            <a:picLocks noChangeAspect="1"/>
          </p:cNvPicPr>
          <p:nvPr/>
        </p:nvPicPr>
        <p:blipFill>
          <a:blip r:embed="rId2"/>
          <a:stretch>
            <a:fillRect/>
          </a:stretch>
        </p:blipFill>
        <p:spPr>
          <a:xfrm>
            <a:off x="8455631" y="2813140"/>
            <a:ext cx="3609915" cy="2577705"/>
          </a:xfrm>
          <a:prstGeom prst="rect">
            <a:avLst/>
          </a:prstGeom>
        </p:spPr>
      </p:pic>
      <p:pic>
        <p:nvPicPr>
          <p:cNvPr id="6" name="Picture 5">
            <a:extLst>
              <a:ext uri="{FF2B5EF4-FFF2-40B4-BE49-F238E27FC236}">
                <a16:creationId xmlns:a16="http://schemas.microsoft.com/office/drawing/2014/main" id="{82EDACBE-0261-E139-4386-8250C5935528}"/>
              </a:ext>
            </a:extLst>
          </p:cNvPr>
          <p:cNvPicPr>
            <a:picLocks noChangeAspect="1"/>
          </p:cNvPicPr>
          <p:nvPr/>
        </p:nvPicPr>
        <p:blipFill>
          <a:blip r:embed="rId3"/>
          <a:stretch>
            <a:fillRect/>
          </a:stretch>
        </p:blipFill>
        <p:spPr>
          <a:xfrm>
            <a:off x="4941160" y="1158225"/>
            <a:ext cx="3611210" cy="2590774"/>
          </a:xfrm>
          <a:prstGeom prst="rect">
            <a:avLst/>
          </a:prstGeom>
        </p:spPr>
      </p:pic>
      <p:pic>
        <p:nvPicPr>
          <p:cNvPr id="7" name="Picture 6">
            <a:extLst>
              <a:ext uri="{FF2B5EF4-FFF2-40B4-BE49-F238E27FC236}">
                <a16:creationId xmlns:a16="http://schemas.microsoft.com/office/drawing/2014/main" id="{68EFC82B-E749-7C8D-00D2-78D42D834466}"/>
              </a:ext>
            </a:extLst>
          </p:cNvPr>
          <p:cNvPicPr>
            <a:picLocks noChangeAspect="1"/>
          </p:cNvPicPr>
          <p:nvPr/>
        </p:nvPicPr>
        <p:blipFill>
          <a:blip r:embed="rId4"/>
          <a:stretch>
            <a:fillRect/>
          </a:stretch>
        </p:blipFill>
        <p:spPr>
          <a:xfrm>
            <a:off x="5014561" y="3748999"/>
            <a:ext cx="3439327" cy="2688382"/>
          </a:xfrm>
          <a:prstGeom prst="rect">
            <a:avLst/>
          </a:prstGeom>
        </p:spPr>
      </p:pic>
      <p:pic>
        <p:nvPicPr>
          <p:cNvPr id="8" name="Picture 7">
            <a:extLst>
              <a:ext uri="{FF2B5EF4-FFF2-40B4-BE49-F238E27FC236}">
                <a16:creationId xmlns:a16="http://schemas.microsoft.com/office/drawing/2014/main" id="{474A8338-2F23-3FCF-6B88-DCF02D88AD10}"/>
              </a:ext>
            </a:extLst>
          </p:cNvPr>
          <p:cNvPicPr>
            <a:picLocks noChangeAspect="1"/>
          </p:cNvPicPr>
          <p:nvPr/>
        </p:nvPicPr>
        <p:blipFill>
          <a:blip r:embed="rId5"/>
          <a:stretch>
            <a:fillRect/>
          </a:stretch>
        </p:blipFill>
        <p:spPr>
          <a:xfrm>
            <a:off x="247344" y="1438382"/>
            <a:ext cx="4615460" cy="5419618"/>
          </a:xfrm>
          <a:prstGeom prst="rect">
            <a:avLst/>
          </a:prstGeom>
        </p:spPr>
      </p:pic>
      <p:sp>
        <p:nvSpPr>
          <p:cNvPr id="9" name="TextBox 8">
            <a:extLst>
              <a:ext uri="{FF2B5EF4-FFF2-40B4-BE49-F238E27FC236}">
                <a16:creationId xmlns:a16="http://schemas.microsoft.com/office/drawing/2014/main" id="{66E8891F-A28D-229D-06CE-10C0B2DB738B}"/>
              </a:ext>
            </a:extLst>
          </p:cNvPr>
          <p:cNvSpPr txBox="1"/>
          <p:nvPr/>
        </p:nvSpPr>
        <p:spPr>
          <a:xfrm rot="16200000">
            <a:off x="-556627" y="5725391"/>
            <a:ext cx="1451231" cy="369332"/>
          </a:xfrm>
          <a:prstGeom prst="rect">
            <a:avLst/>
          </a:prstGeom>
          <a:noFill/>
        </p:spPr>
        <p:txBody>
          <a:bodyPr wrap="square" rtlCol="0">
            <a:spAutoFit/>
          </a:bodyPr>
          <a:lstStyle/>
          <a:p>
            <a:r>
              <a:rPr lang="en-US" dirty="0"/>
              <a:t>0 m pre-chirp</a:t>
            </a:r>
          </a:p>
        </p:txBody>
      </p:sp>
      <p:sp>
        <p:nvSpPr>
          <p:cNvPr id="11" name="TextBox 10">
            <a:extLst>
              <a:ext uri="{FF2B5EF4-FFF2-40B4-BE49-F238E27FC236}">
                <a16:creationId xmlns:a16="http://schemas.microsoft.com/office/drawing/2014/main" id="{B103D1A4-BEF2-0962-B077-2E528328381B}"/>
              </a:ext>
            </a:extLst>
          </p:cNvPr>
          <p:cNvSpPr txBox="1"/>
          <p:nvPr/>
        </p:nvSpPr>
        <p:spPr>
          <a:xfrm rot="16200000">
            <a:off x="-556626" y="1794232"/>
            <a:ext cx="1451231" cy="369332"/>
          </a:xfrm>
          <a:prstGeom prst="rect">
            <a:avLst/>
          </a:prstGeom>
          <a:noFill/>
        </p:spPr>
        <p:txBody>
          <a:bodyPr wrap="square" rtlCol="0">
            <a:spAutoFit/>
          </a:bodyPr>
          <a:lstStyle/>
          <a:p>
            <a:r>
              <a:rPr lang="en-US" dirty="0"/>
              <a:t>5 m pre-chirp</a:t>
            </a:r>
          </a:p>
        </p:txBody>
      </p:sp>
      <p:cxnSp>
        <p:nvCxnSpPr>
          <p:cNvPr id="17" name="Straight Arrow Connector 16">
            <a:extLst>
              <a:ext uri="{FF2B5EF4-FFF2-40B4-BE49-F238E27FC236}">
                <a16:creationId xmlns:a16="http://schemas.microsoft.com/office/drawing/2014/main" id="{FDFB2AFE-D3E8-F9FD-CE2E-680ABB702F1D}"/>
              </a:ext>
            </a:extLst>
          </p:cNvPr>
          <p:cNvCxnSpPr/>
          <p:nvPr/>
        </p:nvCxnSpPr>
        <p:spPr>
          <a:xfrm flipV="1">
            <a:off x="168988" y="2813140"/>
            <a:ext cx="0" cy="2280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5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7BB6-40B9-7846-E8B2-76333172353A}"/>
              </a:ext>
            </a:extLst>
          </p:cNvPr>
          <p:cNvSpPr>
            <a:spLocks noGrp="1"/>
          </p:cNvSpPr>
          <p:nvPr>
            <p:ph type="title"/>
          </p:nvPr>
        </p:nvSpPr>
        <p:spPr/>
        <p:txBody>
          <a:bodyPr/>
          <a:lstStyle/>
          <a:p>
            <a:r>
              <a:rPr lang="en-US" dirty="0"/>
              <a:t>Adding in post-chirp</a:t>
            </a:r>
          </a:p>
        </p:txBody>
      </p:sp>
      <p:sp>
        <p:nvSpPr>
          <p:cNvPr id="3" name="Slide Number Placeholder 2">
            <a:extLst>
              <a:ext uri="{FF2B5EF4-FFF2-40B4-BE49-F238E27FC236}">
                <a16:creationId xmlns:a16="http://schemas.microsoft.com/office/drawing/2014/main" id="{E44186EE-2B1A-50D9-6930-DFFAD7AE5E97}"/>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112035B7-DEEB-1544-AAEA-912A2440F04B}"/>
              </a:ext>
            </a:extLst>
          </p:cNvPr>
          <p:cNvPicPr>
            <a:picLocks noChangeAspect="1"/>
          </p:cNvPicPr>
          <p:nvPr/>
        </p:nvPicPr>
        <p:blipFill>
          <a:blip r:embed="rId2"/>
          <a:stretch>
            <a:fillRect/>
          </a:stretch>
        </p:blipFill>
        <p:spPr>
          <a:xfrm>
            <a:off x="630382" y="1028699"/>
            <a:ext cx="7772400" cy="5829300"/>
          </a:xfrm>
          <a:prstGeom prst="rect">
            <a:avLst/>
          </a:prstGeom>
        </p:spPr>
      </p:pic>
      <p:cxnSp>
        <p:nvCxnSpPr>
          <p:cNvPr id="7" name="Straight Arrow Connector 6">
            <a:extLst>
              <a:ext uri="{FF2B5EF4-FFF2-40B4-BE49-F238E27FC236}">
                <a16:creationId xmlns:a16="http://schemas.microsoft.com/office/drawing/2014/main" id="{D3E12305-5E8A-AEA1-D281-57BC11CB1C91}"/>
              </a:ext>
            </a:extLst>
          </p:cNvPr>
          <p:cNvCxnSpPr>
            <a:cxnSpLocks/>
          </p:cNvCxnSpPr>
          <p:nvPr/>
        </p:nvCxnSpPr>
        <p:spPr>
          <a:xfrm>
            <a:off x="3199601" y="2231328"/>
            <a:ext cx="0" cy="321286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746085-1A11-7C23-A109-92E296AB76F1}"/>
              </a:ext>
            </a:extLst>
          </p:cNvPr>
          <p:cNvPicPr>
            <a:picLocks noChangeAspect="1"/>
          </p:cNvPicPr>
          <p:nvPr/>
        </p:nvPicPr>
        <p:blipFill>
          <a:blip r:embed="rId3"/>
          <a:stretch>
            <a:fillRect/>
          </a:stretch>
        </p:blipFill>
        <p:spPr>
          <a:xfrm>
            <a:off x="8580790" y="1605388"/>
            <a:ext cx="3611210" cy="2590774"/>
          </a:xfrm>
          <a:prstGeom prst="rect">
            <a:avLst/>
          </a:prstGeom>
        </p:spPr>
      </p:pic>
      <p:sp>
        <p:nvSpPr>
          <p:cNvPr id="10" name="TextBox 9">
            <a:extLst>
              <a:ext uri="{FF2B5EF4-FFF2-40B4-BE49-F238E27FC236}">
                <a16:creationId xmlns:a16="http://schemas.microsoft.com/office/drawing/2014/main" id="{A9DB3CAD-1598-CC4F-1779-40E0683AC0A2}"/>
              </a:ext>
            </a:extLst>
          </p:cNvPr>
          <p:cNvSpPr txBox="1"/>
          <p:nvPr/>
        </p:nvSpPr>
        <p:spPr>
          <a:xfrm>
            <a:off x="9100433" y="1322385"/>
            <a:ext cx="2571923" cy="369332"/>
          </a:xfrm>
          <a:prstGeom prst="rect">
            <a:avLst/>
          </a:prstGeom>
          <a:noFill/>
        </p:spPr>
        <p:txBody>
          <a:bodyPr wrap="none" rtlCol="0">
            <a:spAutoFit/>
          </a:bodyPr>
          <a:lstStyle/>
          <a:p>
            <a:r>
              <a:rPr lang="en-US" dirty="0"/>
              <a:t>Without post-chirp: &gt;1 </a:t>
            </a:r>
            <a:r>
              <a:rPr lang="en-US" dirty="0" err="1"/>
              <a:t>ps</a:t>
            </a:r>
            <a:endParaRPr lang="en-US" dirty="0"/>
          </a:p>
        </p:txBody>
      </p:sp>
      <p:sp>
        <p:nvSpPr>
          <p:cNvPr id="12" name="TextBox 11">
            <a:extLst>
              <a:ext uri="{FF2B5EF4-FFF2-40B4-BE49-F238E27FC236}">
                <a16:creationId xmlns:a16="http://schemas.microsoft.com/office/drawing/2014/main" id="{BAAD39D1-E1EC-3E28-818A-42EAA5A72612}"/>
              </a:ext>
            </a:extLst>
          </p:cNvPr>
          <p:cNvSpPr txBox="1"/>
          <p:nvPr/>
        </p:nvSpPr>
        <p:spPr>
          <a:xfrm>
            <a:off x="8750105" y="4487594"/>
            <a:ext cx="32825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The best pre-chirp and post-chirp can be coupled parameters</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t>Optimize bandwidth and pulse duration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4C93DB0-52B6-07B5-D375-9B15A09B61E2}"/>
                  </a:ext>
                </a:extLst>
              </p:cNvPr>
              <p:cNvSpPr txBox="1"/>
              <p:nvPr/>
            </p:nvSpPr>
            <p:spPr>
              <a:xfrm>
                <a:off x="3199601" y="5394475"/>
                <a:ext cx="963918"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100 fs</a:t>
                </a:r>
              </a:p>
            </p:txBody>
          </p:sp>
        </mc:Choice>
        <mc:Fallback>
          <p:sp>
            <p:nvSpPr>
              <p:cNvPr id="14" name="TextBox 13">
                <a:extLst>
                  <a:ext uri="{FF2B5EF4-FFF2-40B4-BE49-F238E27FC236}">
                    <a16:creationId xmlns:a16="http://schemas.microsoft.com/office/drawing/2014/main" id="{64C93DB0-52B6-07B5-D375-9B15A09B61E2}"/>
                  </a:ext>
                </a:extLst>
              </p:cNvPr>
              <p:cNvSpPr txBox="1">
                <a:spLocks noRot="1" noChangeAspect="1" noMove="1" noResize="1" noEditPoints="1" noAdjustHandles="1" noChangeArrowheads="1" noChangeShapeType="1" noTextEdit="1"/>
              </p:cNvSpPr>
              <p:nvPr/>
            </p:nvSpPr>
            <p:spPr>
              <a:xfrm>
                <a:off x="3199601" y="5394475"/>
                <a:ext cx="963918" cy="369332"/>
              </a:xfrm>
              <a:prstGeom prst="rect">
                <a:avLst/>
              </a:prstGeom>
              <a:blipFill>
                <a:blip r:embed="rId4"/>
                <a:stretch>
                  <a:fillRect t="-6452" r="-5263"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89F4B8-D65A-6B22-FE4F-9FB1FF2CD36E}"/>
                  </a:ext>
                </a:extLst>
              </p:cNvPr>
              <p:cNvSpPr txBox="1"/>
              <p:nvPr/>
            </p:nvSpPr>
            <p:spPr>
              <a:xfrm>
                <a:off x="3206896" y="2152481"/>
                <a:ext cx="995785"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90 nm</a:t>
                </a:r>
              </a:p>
            </p:txBody>
          </p:sp>
        </mc:Choice>
        <mc:Fallback>
          <p:sp>
            <p:nvSpPr>
              <p:cNvPr id="5" name="TextBox 4">
                <a:extLst>
                  <a:ext uri="{FF2B5EF4-FFF2-40B4-BE49-F238E27FC236}">
                    <a16:creationId xmlns:a16="http://schemas.microsoft.com/office/drawing/2014/main" id="{9E89F4B8-D65A-6B22-FE4F-9FB1FF2CD36E}"/>
                  </a:ext>
                </a:extLst>
              </p:cNvPr>
              <p:cNvSpPr txBox="1">
                <a:spLocks noRot="1" noChangeAspect="1" noMove="1" noResize="1" noEditPoints="1" noAdjustHandles="1" noChangeArrowheads="1" noChangeShapeType="1" noTextEdit="1"/>
              </p:cNvSpPr>
              <p:nvPr/>
            </p:nvSpPr>
            <p:spPr>
              <a:xfrm>
                <a:off x="3206896" y="2152481"/>
                <a:ext cx="995785" cy="369332"/>
              </a:xfrm>
              <a:prstGeom prst="rect">
                <a:avLst/>
              </a:prstGeom>
              <a:blipFill>
                <a:blip r:embed="rId5"/>
                <a:stretch>
                  <a:fillRect t="-6667" r="-5063" b="-26667"/>
                </a:stretch>
              </a:blipFill>
            </p:spPr>
            <p:txBody>
              <a:bodyPr/>
              <a:lstStyle/>
              <a:p>
                <a:r>
                  <a:rPr lang="en-US">
                    <a:noFill/>
                  </a:rPr>
                  <a:t> </a:t>
                </a:r>
              </a:p>
            </p:txBody>
          </p:sp>
        </mc:Fallback>
      </mc:AlternateContent>
    </p:spTree>
    <p:extLst>
      <p:ext uri="{BB962C8B-B14F-4D97-AF65-F5344CB8AC3E}">
        <p14:creationId xmlns:p14="http://schemas.microsoft.com/office/powerpoint/2010/main" val="17289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F749F8-3DD2-C238-5210-002F2199E817}"/>
              </a:ext>
            </a:extLst>
          </p:cNvPr>
          <p:cNvSpPr>
            <a:spLocks noGrp="1"/>
          </p:cNvSpPr>
          <p:nvPr>
            <p:ph type="sldNum" sz="quarter" idx="12"/>
          </p:nvPr>
        </p:nvSpPr>
        <p:spPr/>
        <p:txBody>
          <a:bodyPr/>
          <a:lstStyle/>
          <a:p>
            <a:fld id="{B9982081-D51A-40C8-8A41-6498517A0DD4}" type="slidenum">
              <a:rPr lang="en-US" smtClean="0"/>
              <a:t>12</a:t>
            </a:fld>
            <a:endParaRPr lang="en-US"/>
          </a:p>
        </p:txBody>
      </p:sp>
      <p:sp>
        <p:nvSpPr>
          <p:cNvPr id="5" name="Title 1">
            <a:extLst>
              <a:ext uri="{FF2B5EF4-FFF2-40B4-BE49-F238E27FC236}">
                <a16:creationId xmlns:a16="http://schemas.microsoft.com/office/drawing/2014/main" id="{08A28DF4-4ABC-1ABC-2659-C4069F893680}"/>
              </a:ext>
            </a:extLst>
          </p:cNvPr>
          <p:cNvSpPr>
            <a:spLocks noGrp="1"/>
          </p:cNvSpPr>
          <p:nvPr>
            <p:ph type="title"/>
          </p:nvPr>
        </p:nvSpPr>
        <p:spPr>
          <a:xfrm>
            <a:off x="838200" y="1"/>
            <a:ext cx="10515600" cy="893754"/>
          </a:xfrm>
        </p:spPr>
        <p:txBody>
          <a:bodyPr/>
          <a:lstStyle/>
          <a:p>
            <a:r>
              <a:rPr lang="en-US" dirty="0"/>
              <a:t>EDF length + post-chirp + pre-chirp</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576964-8168-370C-3886-451E0E2ADE0F}"/>
                  </a:ext>
                </a:extLst>
              </p:cNvPr>
              <p:cNvSpPr txBox="1"/>
              <p:nvPr/>
            </p:nvSpPr>
            <p:spPr>
              <a:xfrm>
                <a:off x="1644356" y="1734075"/>
                <a:ext cx="49917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𝜈</m:t>
                      </m:r>
                    </m:oMath>
                  </m:oMathPara>
                </a14:m>
                <a:endParaRPr lang="en-US" dirty="0"/>
              </a:p>
            </p:txBody>
          </p:sp>
        </mc:Choice>
        <mc:Fallback>
          <p:sp>
            <p:nvSpPr>
              <p:cNvPr id="50" name="TextBox 49">
                <a:extLst>
                  <a:ext uri="{FF2B5EF4-FFF2-40B4-BE49-F238E27FC236}">
                    <a16:creationId xmlns:a16="http://schemas.microsoft.com/office/drawing/2014/main" id="{49576964-8168-370C-3886-451E0E2ADE0F}"/>
                  </a:ext>
                </a:extLst>
              </p:cNvPr>
              <p:cNvSpPr txBox="1">
                <a:spLocks noRot="1" noChangeAspect="1" noMove="1" noResize="1" noEditPoints="1" noAdjustHandles="1" noChangeArrowheads="1" noChangeShapeType="1" noTextEdit="1"/>
              </p:cNvSpPr>
              <p:nvPr/>
            </p:nvSpPr>
            <p:spPr>
              <a:xfrm>
                <a:off x="1644356" y="1734075"/>
                <a:ext cx="499175"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2A9F0D2-7F38-01A0-5D59-EF009C5DBFEF}"/>
                  </a:ext>
                </a:extLst>
              </p:cNvPr>
              <p:cNvSpPr txBox="1"/>
              <p:nvPr/>
            </p:nvSpPr>
            <p:spPr>
              <a:xfrm>
                <a:off x="5886256" y="1734075"/>
                <a:ext cx="47243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b="0" dirty="0"/>
              </a:p>
            </p:txBody>
          </p:sp>
        </mc:Choice>
        <mc:Fallback>
          <p:sp>
            <p:nvSpPr>
              <p:cNvPr id="51" name="TextBox 50">
                <a:extLst>
                  <a:ext uri="{FF2B5EF4-FFF2-40B4-BE49-F238E27FC236}">
                    <a16:creationId xmlns:a16="http://schemas.microsoft.com/office/drawing/2014/main" id="{A2A9F0D2-7F38-01A0-5D59-EF009C5DBFEF}"/>
                  </a:ext>
                </a:extLst>
              </p:cNvPr>
              <p:cNvSpPr txBox="1">
                <a:spLocks noRot="1" noChangeAspect="1" noMove="1" noResize="1" noEditPoints="1" noAdjustHandles="1" noChangeArrowheads="1" noChangeShapeType="1" noTextEdit="1"/>
              </p:cNvSpPr>
              <p:nvPr/>
            </p:nvSpPr>
            <p:spPr>
              <a:xfrm>
                <a:off x="5886256" y="1734075"/>
                <a:ext cx="47243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7EBC14D-AE43-98EB-B619-6528167728E8}"/>
                  </a:ext>
                </a:extLst>
              </p:cNvPr>
              <p:cNvSpPr txBox="1"/>
              <p:nvPr/>
            </p:nvSpPr>
            <p:spPr>
              <a:xfrm>
                <a:off x="9849792" y="1490676"/>
                <a:ext cx="499175" cy="6127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𝜈</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oMath>
                  </m:oMathPara>
                </a14:m>
                <a:endParaRPr lang="en-US" dirty="0"/>
              </a:p>
            </p:txBody>
          </p:sp>
        </mc:Choice>
        <mc:Fallback>
          <p:sp>
            <p:nvSpPr>
              <p:cNvPr id="52" name="TextBox 51">
                <a:extLst>
                  <a:ext uri="{FF2B5EF4-FFF2-40B4-BE49-F238E27FC236}">
                    <a16:creationId xmlns:a16="http://schemas.microsoft.com/office/drawing/2014/main" id="{F7EBC14D-AE43-98EB-B619-6528167728E8}"/>
                  </a:ext>
                </a:extLst>
              </p:cNvPr>
              <p:cNvSpPr txBox="1">
                <a:spLocks noRot="1" noChangeAspect="1" noMove="1" noResize="1" noEditPoints="1" noAdjustHandles="1" noChangeArrowheads="1" noChangeShapeType="1" noTextEdit="1"/>
              </p:cNvSpPr>
              <p:nvPr/>
            </p:nvSpPr>
            <p:spPr>
              <a:xfrm>
                <a:off x="9849792" y="1490676"/>
                <a:ext cx="499175" cy="612732"/>
              </a:xfrm>
              <a:prstGeom prst="rect">
                <a:avLst/>
              </a:prstGeom>
              <a:blipFill>
                <a:blip r:embed="rId4"/>
                <a:stretch>
                  <a:fillRect b="-4082"/>
                </a:stretch>
              </a:blipFill>
            </p:spPr>
            <p:txBody>
              <a:bodyPr/>
              <a:lstStyle/>
              <a:p>
                <a:r>
                  <a:rPr lang="en-US">
                    <a:noFill/>
                  </a:rPr>
                  <a:t> </a:t>
                </a:r>
              </a:p>
            </p:txBody>
          </p:sp>
        </mc:Fallback>
      </mc:AlternateContent>
      <p:pic>
        <p:nvPicPr>
          <p:cNvPr id="54" name="Picture 53">
            <a:extLst>
              <a:ext uri="{FF2B5EF4-FFF2-40B4-BE49-F238E27FC236}">
                <a16:creationId xmlns:a16="http://schemas.microsoft.com/office/drawing/2014/main" id="{9F5AD019-D665-DFBE-4CD7-7FDA56FCE859}"/>
              </a:ext>
            </a:extLst>
          </p:cNvPr>
          <p:cNvPicPr>
            <a:picLocks noChangeAspect="1"/>
          </p:cNvPicPr>
          <p:nvPr/>
        </p:nvPicPr>
        <p:blipFill>
          <a:blip r:embed="rId5"/>
          <a:stretch>
            <a:fillRect/>
          </a:stretch>
        </p:blipFill>
        <p:spPr>
          <a:xfrm>
            <a:off x="129473" y="2103409"/>
            <a:ext cx="4028116" cy="3136703"/>
          </a:xfrm>
          <a:prstGeom prst="rect">
            <a:avLst/>
          </a:prstGeom>
        </p:spPr>
      </p:pic>
      <p:pic>
        <p:nvPicPr>
          <p:cNvPr id="55" name="Picture 54">
            <a:extLst>
              <a:ext uri="{FF2B5EF4-FFF2-40B4-BE49-F238E27FC236}">
                <a16:creationId xmlns:a16="http://schemas.microsoft.com/office/drawing/2014/main" id="{A0357124-8C10-F92A-BB64-A9CF159EB7A7}"/>
              </a:ext>
            </a:extLst>
          </p:cNvPr>
          <p:cNvPicPr>
            <a:picLocks noChangeAspect="1"/>
          </p:cNvPicPr>
          <p:nvPr/>
        </p:nvPicPr>
        <p:blipFill>
          <a:blip r:embed="rId6"/>
          <a:stretch>
            <a:fillRect/>
          </a:stretch>
        </p:blipFill>
        <p:spPr>
          <a:xfrm>
            <a:off x="4157589" y="2103408"/>
            <a:ext cx="4028116" cy="3136703"/>
          </a:xfrm>
          <a:prstGeom prst="rect">
            <a:avLst/>
          </a:prstGeom>
        </p:spPr>
      </p:pic>
      <p:pic>
        <p:nvPicPr>
          <p:cNvPr id="56" name="Picture 55">
            <a:extLst>
              <a:ext uri="{FF2B5EF4-FFF2-40B4-BE49-F238E27FC236}">
                <a16:creationId xmlns:a16="http://schemas.microsoft.com/office/drawing/2014/main" id="{1E93EC7D-12C8-9CF4-5412-DF0BAFDEEBC9}"/>
              </a:ext>
            </a:extLst>
          </p:cNvPr>
          <p:cNvPicPr>
            <a:picLocks noChangeAspect="1"/>
          </p:cNvPicPr>
          <p:nvPr/>
        </p:nvPicPr>
        <p:blipFill>
          <a:blip r:embed="rId7"/>
          <a:stretch>
            <a:fillRect/>
          </a:stretch>
        </p:blipFill>
        <p:spPr>
          <a:xfrm>
            <a:off x="8085322" y="2103408"/>
            <a:ext cx="4028116" cy="3136703"/>
          </a:xfrm>
          <a:prstGeom prst="rect">
            <a:avLst/>
          </a:prstGeom>
        </p:spPr>
      </p:pic>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2D02BCC-B8F6-A4CC-76D7-C0D204685EA4}"/>
                  </a:ext>
                </a:extLst>
              </p:cNvPr>
              <p:cNvSpPr txBox="1"/>
              <p:nvPr/>
            </p:nvSpPr>
            <p:spPr>
              <a:xfrm>
                <a:off x="958110" y="1116257"/>
                <a:ext cx="3493392" cy="396519"/>
              </a:xfrm>
              <a:prstGeom prst="rect">
                <a:avLst/>
              </a:prstGeom>
              <a:noFill/>
            </p:spPr>
            <p:txBody>
              <a:bodyPr wrap="none" rtlCol="0">
                <a:spAutoFit/>
              </a:bodyPr>
              <a:lstStyle/>
              <a:p>
                <a:r>
                  <a:rPr lang="en-US" dirty="0"/>
                  <a:t>0.9 m of EDF,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0" smtClean="0">
                        <a:latin typeface="Cambria Math" panose="02040503050406030204" pitchFamily="18" charset="0"/>
                      </a:rPr>
                      <m:t>=6.5 </m:t>
                    </m:r>
                    <m:sSup>
                      <m:sSupPr>
                        <m:ctrlPr>
                          <a:rPr lang="en-US" b="0" i="0" smtClean="0">
                            <a:latin typeface="Cambria Math" panose="02040503050406030204" pitchFamily="18" charset="0"/>
                          </a:rPr>
                        </m:ctrlPr>
                      </m:sSupPr>
                      <m:e>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Wkm</m:t>
                            </m:r>
                          </m:e>
                        </m:d>
                      </m:e>
                      <m:sup>
                        <m:r>
                          <a:rPr lang="en-US" b="0" i="0" smtClean="0">
                            <a:latin typeface="Cambria Math" panose="02040503050406030204" pitchFamily="18" charset="0"/>
                          </a:rPr>
                          <m:t>−1</m:t>
                        </m:r>
                      </m:sup>
                    </m:sSup>
                  </m:oMath>
                </a14:m>
                <a:endParaRPr lang="en-US" dirty="0"/>
              </a:p>
            </p:txBody>
          </p:sp>
        </mc:Choice>
        <mc:Fallback>
          <p:sp>
            <p:nvSpPr>
              <p:cNvPr id="57" name="TextBox 56">
                <a:extLst>
                  <a:ext uri="{FF2B5EF4-FFF2-40B4-BE49-F238E27FC236}">
                    <a16:creationId xmlns:a16="http://schemas.microsoft.com/office/drawing/2014/main" id="{32D02BCC-B8F6-A4CC-76D7-C0D204685EA4}"/>
                  </a:ext>
                </a:extLst>
              </p:cNvPr>
              <p:cNvSpPr txBox="1">
                <a:spLocks noRot="1" noChangeAspect="1" noMove="1" noResize="1" noEditPoints="1" noAdjustHandles="1" noChangeArrowheads="1" noChangeShapeType="1" noTextEdit="1"/>
              </p:cNvSpPr>
              <p:nvPr/>
            </p:nvSpPr>
            <p:spPr>
              <a:xfrm>
                <a:off x="958110" y="1116257"/>
                <a:ext cx="3493392" cy="396519"/>
              </a:xfrm>
              <a:prstGeom prst="rect">
                <a:avLst/>
              </a:prstGeom>
              <a:blipFill>
                <a:blip r:embed="rId8"/>
                <a:stretch>
                  <a:fillRect l="-1449"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242961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7E5B-E41B-22DF-099A-3DD9D893A101}"/>
              </a:ext>
            </a:extLst>
          </p:cNvPr>
          <p:cNvSpPr>
            <a:spLocks noGrp="1"/>
          </p:cNvSpPr>
          <p:nvPr>
            <p:ph type="title"/>
          </p:nvPr>
        </p:nvSpPr>
        <p:spPr/>
        <p:txBody>
          <a:bodyPr/>
          <a:lstStyle/>
          <a:p>
            <a:r>
              <a:rPr lang="en-US" dirty="0"/>
              <a:t>Comparing model to experiment</a:t>
            </a:r>
          </a:p>
        </p:txBody>
      </p:sp>
      <p:sp>
        <p:nvSpPr>
          <p:cNvPr id="3" name="Slide Number Placeholder 2">
            <a:extLst>
              <a:ext uri="{FF2B5EF4-FFF2-40B4-BE49-F238E27FC236}">
                <a16:creationId xmlns:a16="http://schemas.microsoft.com/office/drawing/2014/main" id="{98C685B0-8B54-E34D-5559-37062344AD57}"/>
              </a:ext>
            </a:extLst>
          </p:cNvPr>
          <p:cNvSpPr>
            <a:spLocks noGrp="1"/>
          </p:cNvSpPr>
          <p:nvPr>
            <p:ph type="sldNum" sz="quarter" idx="12"/>
          </p:nvPr>
        </p:nvSpPr>
        <p:spPr/>
        <p:txBody>
          <a:bodyPr/>
          <a:lstStyle/>
          <a:p>
            <a:fld id="{B9982081-D51A-40C8-8A41-6498517A0DD4}" type="slidenum">
              <a:rPr lang="en-US" smtClean="0"/>
              <a:t>13</a:t>
            </a:fld>
            <a:endParaRPr lang="en-US"/>
          </a:p>
        </p:txBody>
      </p:sp>
      <p:pic>
        <p:nvPicPr>
          <p:cNvPr id="7" name="Picture 6">
            <a:extLst>
              <a:ext uri="{FF2B5EF4-FFF2-40B4-BE49-F238E27FC236}">
                <a16:creationId xmlns:a16="http://schemas.microsoft.com/office/drawing/2014/main" id="{D5DBFE2F-9FC4-E565-4F1A-7A336BEFFF32}"/>
              </a:ext>
            </a:extLst>
          </p:cNvPr>
          <p:cNvPicPr>
            <a:picLocks noChangeAspect="1"/>
          </p:cNvPicPr>
          <p:nvPr/>
        </p:nvPicPr>
        <p:blipFill>
          <a:blip r:embed="rId2"/>
          <a:stretch>
            <a:fillRect/>
          </a:stretch>
        </p:blipFill>
        <p:spPr>
          <a:xfrm>
            <a:off x="161830" y="1485901"/>
            <a:ext cx="6272260" cy="47041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23EFB9-85C1-3D40-F0A1-12367A96B6B2}"/>
                  </a:ext>
                </a:extLst>
              </p:cNvPr>
              <p:cNvSpPr txBox="1"/>
              <p:nvPr/>
            </p:nvSpPr>
            <p:spPr>
              <a:xfrm>
                <a:off x="6601691" y="1101436"/>
                <a:ext cx="4551218" cy="1781513"/>
              </a:xfrm>
              <a:prstGeom prst="rect">
                <a:avLst/>
              </a:prstGeom>
              <a:noFill/>
            </p:spPr>
            <p:txBody>
              <a:bodyPr wrap="square" rtlCol="0">
                <a:spAutoFit/>
              </a:bodyPr>
              <a:lstStyle/>
              <a:p>
                <a:pPr marL="285750" indent="-285750">
                  <a:buFont typeface="Arial" panose="020B0604020202020204" pitchFamily="34" charset="0"/>
                  <a:buChar char="•"/>
                </a:pPr>
                <a:r>
                  <a:rPr lang="en-US" dirty="0"/>
                  <a:t>.9 m of gain fiber</a:t>
                </a:r>
              </a:p>
              <a:p>
                <a:pPr marL="285750" indent="-285750">
                  <a:buFont typeface="Arial" panose="020B0604020202020204" pitchFamily="34" charset="0"/>
                  <a:buChar char="•"/>
                </a:pPr>
                <a:r>
                  <a:rPr lang="en-US" dirty="0"/>
                  <a:t>250 </a:t>
                </a:r>
                <a:r>
                  <a:rPr lang="en-US" dirty="0" err="1"/>
                  <a:t>mW</a:t>
                </a:r>
                <a:r>
                  <a:rPr lang="en-US" dirty="0"/>
                  <a:t> output after 0.7 dB insertion and splicing loss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𝑊𝑘𝑚</m:t>
                            </m:r>
                          </m:e>
                        </m:d>
                      </m:e>
                      <m:sup>
                        <m:r>
                          <a:rPr lang="en-US" i="1">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=1.2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endParaRPr lang="en-US" dirty="0"/>
              </a:p>
            </p:txBody>
          </p:sp>
        </mc:Choice>
        <mc:Fallback>
          <p:sp>
            <p:nvSpPr>
              <p:cNvPr id="9" name="TextBox 8">
                <a:extLst>
                  <a:ext uri="{FF2B5EF4-FFF2-40B4-BE49-F238E27FC236}">
                    <a16:creationId xmlns:a16="http://schemas.microsoft.com/office/drawing/2014/main" id="{0823EFB9-85C1-3D40-F0A1-12367A96B6B2}"/>
                  </a:ext>
                </a:extLst>
              </p:cNvPr>
              <p:cNvSpPr txBox="1">
                <a:spLocks noRot="1" noChangeAspect="1" noMove="1" noResize="1" noEditPoints="1" noAdjustHandles="1" noChangeArrowheads="1" noChangeShapeType="1" noTextEdit="1"/>
              </p:cNvSpPr>
              <p:nvPr/>
            </p:nvSpPr>
            <p:spPr>
              <a:xfrm>
                <a:off x="6601691" y="1101436"/>
                <a:ext cx="4551218" cy="1781513"/>
              </a:xfrm>
              <a:prstGeom prst="rect">
                <a:avLst/>
              </a:prstGeom>
              <a:blipFill>
                <a:blip r:embed="rId3"/>
                <a:stretch>
                  <a:fillRect l="-833"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876A57-318B-5578-F371-37069E85713C}"/>
                  </a:ext>
                </a:extLst>
              </p:cNvPr>
              <p:cNvSpPr txBox="1"/>
              <p:nvPr/>
            </p:nvSpPr>
            <p:spPr>
              <a:xfrm>
                <a:off x="6601691" y="2751157"/>
                <a:ext cx="5129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This is supposed to be the best Sichong gets which is supposed to be about </a:t>
                </a:r>
                <a14:m>
                  <m:oMath xmlns:m="http://schemas.openxmlformats.org/officeDocument/2006/math">
                    <m:r>
                      <a:rPr lang="en-US" i="1" dirty="0" smtClean="0">
                        <a:latin typeface="Cambria Math" panose="02040503050406030204" pitchFamily="18" charset="0"/>
                      </a:rPr>
                      <m:t>~</m:t>
                    </m:r>
                  </m:oMath>
                </a14:m>
                <a:r>
                  <a:rPr lang="en-US" dirty="0"/>
                  <a:t>140 fs from an autocorrelation. But I get that it’s much longer. On the picosecond time scale… Still working on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extra pre-chirp can be due to a number of things including:</a:t>
                </a:r>
              </a:p>
              <a:p>
                <a:pPr marL="742950" lvl="1" indent="-285750">
                  <a:buFont typeface="Arial" panose="020B0604020202020204" pitchFamily="34" charset="0"/>
                  <a:buChar char="•"/>
                </a:pPr>
                <a:r>
                  <a:rPr lang="en-US" dirty="0"/>
                  <a:t>Fiber should be counted starting from splitter of laser cavity → EDF of amplifier.</a:t>
                </a:r>
              </a:p>
              <a:p>
                <a:pPr marL="742950" lvl="1" indent="-285750">
                  <a:buFont typeface="Arial" panose="020B0604020202020204" pitchFamily="34" charset="0"/>
                  <a:buChar char="•"/>
                </a:pPr>
                <a:r>
                  <a:rPr lang="en-US" dirty="0"/>
                  <a:t>Anomalous round-trip dispersion means the pulse is not transform limited at the output coupler, which results in simulation wanting to add extra pre-chirp to match experiment</a:t>
                </a:r>
              </a:p>
            </p:txBody>
          </p:sp>
        </mc:Choice>
        <mc:Fallback xmlns="">
          <p:sp>
            <p:nvSpPr>
              <p:cNvPr id="10" name="TextBox 9">
                <a:extLst>
                  <a:ext uri="{FF2B5EF4-FFF2-40B4-BE49-F238E27FC236}">
                    <a16:creationId xmlns:a16="http://schemas.microsoft.com/office/drawing/2014/main" id="{6E876A57-318B-5578-F371-37069E85713C}"/>
                  </a:ext>
                </a:extLst>
              </p:cNvPr>
              <p:cNvSpPr txBox="1">
                <a:spLocks noRot="1" noChangeAspect="1" noMove="1" noResize="1" noEditPoints="1" noAdjustHandles="1" noChangeArrowheads="1" noChangeShapeType="1" noTextEdit="1"/>
              </p:cNvSpPr>
              <p:nvPr/>
            </p:nvSpPr>
            <p:spPr>
              <a:xfrm>
                <a:off x="6601691" y="2751157"/>
                <a:ext cx="5129645" cy="3693319"/>
              </a:xfrm>
              <a:prstGeom prst="rect">
                <a:avLst/>
              </a:prstGeom>
              <a:blipFill>
                <a:blip r:embed="rId4"/>
                <a:stretch>
                  <a:fillRect l="-741" t="-685" r="-1975" b="-171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AD72FB8-7E68-E99B-7D85-9A275A30E858}"/>
              </a:ext>
            </a:extLst>
          </p:cNvPr>
          <p:cNvSpPr txBox="1"/>
          <p:nvPr/>
        </p:nvSpPr>
        <p:spPr>
          <a:xfrm>
            <a:off x="3574473" y="2751157"/>
            <a:ext cx="1943994" cy="369332"/>
          </a:xfrm>
          <a:prstGeom prst="rect">
            <a:avLst/>
          </a:prstGeom>
          <a:noFill/>
        </p:spPr>
        <p:txBody>
          <a:bodyPr wrap="none" rtlCol="0">
            <a:spAutoFit/>
          </a:bodyPr>
          <a:lstStyle/>
          <a:p>
            <a:r>
              <a:rPr lang="en-US" b="1" dirty="0">
                <a:solidFill>
                  <a:srgbClr val="FF8600"/>
                </a:solidFill>
              </a:rPr>
              <a:t>Data from Sichong</a:t>
            </a:r>
          </a:p>
        </p:txBody>
      </p:sp>
    </p:spTree>
    <p:extLst>
      <p:ext uri="{BB962C8B-B14F-4D97-AF65-F5344CB8AC3E}">
        <p14:creationId xmlns:p14="http://schemas.microsoft.com/office/powerpoint/2010/main" val="166145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14</a:t>
            </a:fld>
            <a:endParaRPr lang="en-US"/>
          </a:p>
        </p:txBody>
      </p:sp>
    </p:spTree>
    <p:extLst>
      <p:ext uri="{BB962C8B-B14F-4D97-AF65-F5344CB8AC3E}">
        <p14:creationId xmlns:p14="http://schemas.microsoft.com/office/powerpoint/2010/main" val="1612518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15</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16</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48B12-858E-C6D0-3B0E-E02696227B6C}"/>
              </a:ext>
            </a:extLst>
          </p:cNvPr>
          <p:cNvPicPr>
            <a:picLocks noChangeAspect="1"/>
          </p:cNvPicPr>
          <p:nvPr/>
        </p:nvPicPr>
        <p:blipFill>
          <a:blip r:embed="rId2"/>
          <a:stretch>
            <a:fillRect/>
          </a:stretch>
        </p:blipFill>
        <p:spPr>
          <a:xfrm>
            <a:off x="5229579" y="1516591"/>
            <a:ext cx="5096256" cy="3822192"/>
          </a:xfrm>
          <a:prstGeom prst="rect">
            <a:avLst/>
          </a:prstGeom>
        </p:spPr>
      </p:pic>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17</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7550471" cy="3824817"/>
            <a:chOff x="0" y="980017"/>
            <a:chExt cx="9025465" cy="4572000"/>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3"/>
            <a:stretch>
              <a:fillRect/>
            </a:stretch>
          </p:blipFill>
          <p:spPr>
            <a:xfrm>
              <a:off x="0" y="980017"/>
              <a:ext cx="6096000" cy="4572000"/>
            </a:xfrm>
            <a:prstGeom prst="rect">
              <a:avLst/>
            </a:prstGeom>
          </p:spPr>
        </p:pic>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650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18</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19</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10 -15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r="-482"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20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for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09962" y="5510080"/>
            <a:ext cx="3853940" cy="523220"/>
          </a:xfrm>
          <a:prstGeom prst="rect">
            <a:avLst/>
          </a:prstGeom>
          <a:noFill/>
        </p:spPr>
        <p:txBody>
          <a:bodyPr wrap="none" rtlCol="0">
            <a:spAutoFit/>
          </a:bodyPr>
          <a:lstStyle/>
          <a:p>
            <a:r>
              <a:rPr lang="en-US" sz="1400" dirty="0"/>
              <a:t>6 </a:t>
            </a:r>
            <a:r>
              <a:rPr lang="en-US" sz="1400" dirty="0" err="1"/>
              <a:t>ps</a:t>
            </a:r>
            <a:r>
              <a:rPr lang="en-US" sz="1400" dirty="0"/>
              <a:t>/nm/km at 350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4"/>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5"/>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EF9ADB0-59D2-63AC-AC0F-4B6EBF447698}"/>
              </a:ext>
            </a:extLst>
          </p:cNvPr>
          <p:cNvPicPr>
            <a:picLocks noChangeAspect="1"/>
          </p:cNvPicPr>
          <p:nvPr/>
        </p:nvPicPr>
        <p:blipFill>
          <a:blip r:embed="rId8"/>
          <a:stretch>
            <a:fillRect/>
          </a:stretch>
        </p:blipFill>
        <p:spPr>
          <a:xfrm>
            <a:off x="979866" y="1988182"/>
            <a:ext cx="3674325" cy="3660486"/>
          </a:xfrm>
          <a:prstGeom prst="rect">
            <a:avLst/>
          </a:prstGeom>
        </p:spPr>
      </p:pic>
      <p:cxnSp>
        <p:nvCxnSpPr>
          <p:cNvPr id="12" name="Straight Connector 11">
            <a:extLst>
              <a:ext uri="{FF2B5EF4-FFF2-40B4-BE49-F238E27FC236}">
                <a16:creationId xmlns:a16="http://schemas.microsoft.com/office/drawing/2014/main" id="{E4F216A3-513C-71F1-5377-DFB49D002609}"/>
              </a:ext>
            </a:extLst>
          </p:cNvPr>
          <p:cNvCxnSpPr>
            <a:cxnSpLocks/>
          </p:cNvCxnSpPr>
          <p:nvPr/>
        </p:nvCxnSpPr>
        <p:spPr>
          <a:xfrm>
            <a:off x="5441950" y="623570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41734A-7BD3-D4DC-4455-8AD885702048}"/>
              </a:ext>
            </a:extLst>
          </p:cNvPr>
          <p:cNvCxnSpPr>
            <a:cxnSpLocks/>
          </p:cNvCxnSpPr>
          <p:nvPr/>
        </p:nvCxnSpPr>
        <p:spPr>
          <a:xfrm>
            <a:off x="7693025" y="587375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BA0E28-C763-546C-0EB6-799F69F9D7EB}"/>
              </a:ext>
            </a:extLst>
          </p:cNvPr>
          <p:cNvSpPr txBox="1"/>
          <p:nvPr/>
        </p:nvSpPr>
        <p:spPr>
          <a:xfrm>
            <a:off x="5724646" y="6209379"/>
            <a:ext cx="538930" cy="276999"/>
          </a:xfrm>
          <a:prstGeom prst="rect">
            <a:avLst/>
          </a:prstGeom>
          <a:noFill/>
        </p:spPr>
        <p:txBody>
          <a:bodyPr wrap="none" rtlCol="0">
            <a:spAutoFit/>
          </a:bodyPr>
          <a:lstStyle/>
          <a:p>
            <a:r>
              <a:rPr lang="en-US" sz="1200" dirty="0">
                <a:solidFill>
                  <a:srgbClr val="FF0000"/>
                </a:solidFill>
              </a:rPr>
              <a:t>splice</a:t>
            </a:r>
          </a:p>
        </p:txBody>
      </p:sp>
      <p:sp>
        <p:nvSpPr>
          <p:cNvPr id="24" name="TextBox 23">
            <a:extLst>
              <a:ext uri="{FF2B5EF4-FFF2-40B4-BE49-F238E27FC236}">
                <a16:creationId xmlns:a16="http://schemas.microsoft.com/office/drawing/2014/main" id="{290CA153-7EDF-738D-F30E-DBE67061E593}"/>
              </a:ext>
            </a:extLst>
          </p:cNvPr>
          <p:cNvSpPr txBox="1"/>
          <p:nvPr/>
        </p:nvSpPr>
        <p:spPr>
          <a:xfrm>
            <a:off x="7926916" y="5809256"/>
            <a:ext cx="538930" cy="276999"/>
          </a:xfrm>
          <a:prstGeom prst="rect">
            <a:avLst/>
          </a:prstGeom>
          <a:noFill/>
        </p:spPr>
        <p:txBody>
          <a:bodyPr wrap="none" rtlCol="0">
            <a:spAutoFit/>
          </a:bodyPr>
          <a:lstStyle/>
          <a:p>
            <a:r>
              <a:rPr lang="en-US" sz="1200" dirty="0">
                <a:solidFill>
                  <a:srgbClr val="FF0000"/>
                </a:solidFill>
              </a:rPr>
              <a:t>splice</a:t>
            </a:r>
          </a:p>
        </p:txBody>
      </p:sp>
    </p:spTree>
    <p:extLst>
      <p:ext uri="{BB962C8B-B14F-4D97-AF65-F5344CB8AC3E}">
        <p14:creationId xmlns:p14="http://schemas.microsoft.com/office/powerpoint/2010/main" val="358093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7386-B8BC-9A68-6D4E-0389982547C9}"/>
              </a:ext>
            </a:extLst>
          </p:cNvPr>
          <p:cNvSpPr>
            <a:spLocks noGrp="1"/>
          </p:cNvSpPr>
          <p:nvPr>
            <p:ph type="title"/>
          </p:nvPr>
        </p:nvSpPr>
        <p:spPr/>
        <p:txBody>
          <a:bodyPr/>
          <a:lstStyle/>
          <a:p>
            <a:r>
              <a:rPr lang="en-US" dirty="0"/>
              <a:t>Nonlinear effects</a:t>
            </a:r>
          </a:p>
        </p:txBody>
      </p:sp>
      <p:sp>
        <p:nvSpPr>
          <p:cNvPr id="3" name="Slide Number Placeholder 2">
            <a:extLst>
              <a:ext uri="{FF2B5EF4-FFF2-40B4-BE49-F238E27FC236}">
                <a16:creationId xmlns:a16="http://schemas.microsoft.com/office/drawing/2014/main" id="{39AD4AA5-51FC-3ABC-E315-41C632FE7498}"/>
              </a:ext>
            </a:extLst>
          </p:cNvPr>
          <p:cNvSpPr>
            <a:spLocks noGrp="1"/>
          </p:cNvSpPr>
          <p:nvPr>
            <p:ph type="sldNum" sz="quarter" idx="12"/>
          </p:nvPr>
        </p:nvSpPr>
        <p:spPr/>
        <p:txBody>
          <a:bodyPr/>
          <a:lstStyle/>
          <a:p>
            <a:fld id="{B9982081-D51A-40C8-8A41-6498517A0DD4}" type="slidenum">
              <a:rPr lang="en-US" smtClean="0"/>
              <a:t>21</a:t>
            </a:fld>
            <a:endParaRPr lang="en-US"/>
          </a:p>
        </p:txBody>
      </p:sp>
      <p:pic>
        <p:nvPicPr>
          <p:cNvPr id="4" name="Picture 3">
            <a:extLst>
              <a:ext uri="{FF2B5EF4-FFF2-40B4-BE49-F238E27FC236}">
                <a16:creationId xmlns:a16="http://schemas.microsoft.com/office/drawing/2014/main" id="{9CBD82F7-F489-9131-B5B2-A9A427BF902B}"/>
              </a:ext>
            </a:extLst>
          </p:cNvPr>
          <p:cNvPicPr>
            <a:picLocks noChangeAspect="1"/>
          </p:cNvPicPr>
          <p:nvPr/>
        </p:nvPicPr>
        <p:blipFill>
          <a:blip r:embed="rId2"/>
          <a:stretch>
            <a:fillRect/>
          </a:stretch>
        </p:blipFill>
        <p:spPr>
          <a:xfrm>
            <a:off x="526657" y="2128205"/>
            <a:ext cx="4727533" cy="3545650"/>
          </a:xfrm>
          <a:prstGeom prst="rect">
            <a:avLst/>
          </a:prstGeom>
        </p:spPr>
      </p:pic>
      <p:pic>
        <p:nvPicPr>
          <p:cNvPr id="5" name="Picture 4">
            <a:extLst>
              <a:ext uri="{FF2B5EF4-FFF2-40B4-BE49-F238E27FC236}">
                <a16:creationId xmlns:a16="http://schemas.microsoft.com/office/drawing/2014/main" id="{007E9BA1-947A-69BF-4C8B-5435C3BAD6C2}"/>
              </a:ext>
            </a:extLst>
          </p:cNvPr>
          <p:cNvPicPr>
            <a:picLocks noChangeAspect="1"/>
          </p:cNvPicPr>
          <p:nvPr/>
        </p:nvPicPr>
        <p:blipFill>
          <a:blip r:embed="rId3"/>
          <a:stretch>
            <a:fillRect/>
          </a:stretch>
        </p:blipFill>
        <p:spPr>
          <a:xfrm>
            <a:off x="5254667" y="2128205"/>
            <a:ext cx="4727533" cy="3545650"/>
          </a:xfrm>
          <a:prstGeom prst="rect">
            <a:avLst/>
          </a:prstGeom>
        </p:spPr>
      </p:pic>
      <p:sp>
        <p:nvSpPr>
          <p:cNvPr id="6" name="TextBox 5">
            <a:extLst>
              <a:ext uri="{FF2B5EF4-FFF2-40B4-BE49-F238E27FC236}">
                <a16:creationId xmlns:a16="http://schemas.microsoft.com/office/drawing/2014/main" id="{5802DBE2-316C-88A1-E5FA-FCEF8B9773E7}"/>
              </a:ext>
            </a:extLst>
          </p:cNvPr>
          <p:cNvSpPr txBox="1"/>
          <p:nvPr/>
        </p:nvSpPr>
        <p:spPr>
          <a:xfrm>
            <a:off x="838200" y="999479"/>
            <a:ext cx="9377182" cy="369332"/>
          </a:xfrm>
          <a:prstGeom prst="rect">
            <a:avLst/>
          </a:prstGeom>
          <a:noFill/>
        </p:spPr>
        <p:txBody>
          <a:bodyPr wrap="none" rtlCol="0">
            <a:spAutoFit/>
          </a:bodyPr>
          <a:lstStyle/>
          <a:p>
            <a:r>
              <a:rPr lang="en-US" dirty="0"/>
              <a:t>6 </a:t>
            </a:r>
            <a:r>
              <a:rPr lang="en-US" dirty="0" err="1"/>
              <a:t>ps</a:t>
            </a:r>
            <a:r>
              <a:rPr lang="en-US" dirty="0"/>
              <a:t>/nm/km 350 </a:t>
            </a:r>
            <a:r>
              <a:rPr lang="en-US" dirty="0" err="1"/>
              <a:t>mW</a:t>
            </a:r>
            <a:r>
              <a:rPr lang="en-US" dirty="0"/>
              <a:t> pump, 40 cm total of gain fiber (normal + anomalous), 11cm straight section</a:t>
            </a:r>
          </a:p>
        </p:txBody>
      </p:sp>
      <p:sp>
        <p:nvSpPr>
          <p:cNvPr id="7" name="TextBox 6">
            <a:extLst>
              <a:ext uri="{FF2B5EF4-FFF2-40B4-BE49-F238E27FC236}">
                <a16:creationId xmlns:a16="http://schemas.microsoft.com/office/drawing/2014/main" id="{8FB58F6D-D6F9-71DE-8A8D-9384B031E76C}"/>
              </a:ext>
            </a:extLst>
          </p:cNvPr>
          <p:cNvSpPr txBox="1"/>
          <p:nvPr/>
        </p:nvSpPr>
        <p:spPr>
          <a:xfrm>
            <a:off x="1424198" y="1758873"/>
            <a:ext cx="3555717" cy="369332"/>
          </a:xfrm>
          <a:prstGeom prst="rect">
            <a:avLst/>
          </a:prstGeom>
          <a:noFill/>
        </p:spPr>
        <p:txBody>
          <a:bodyPr wrap="none" rtlCol="0">
            <a:spAutoFit/>
          </a:bodyPr>
          <a:lstStyle/>
          <a:p>
            <a:r>
              <a:rPr lang="en-US" dirty="0"/>
              <a:t>Without self-steepening and Raman</a:t>
            </a:r>
          </a:p>
        </p:txBody>
      </p:sp>
      <p:sp>
        <p:nvSpPr>
          <p:cNvPr id="8" name="TextBox 7">
            <a:extLst>
              <a:ext uri="{FF2B5EF4-FFF2-40B4-BE49-F238E27FC236}">
                <a16:creationId xmlns:a16="http://schemas.microsoft.com/office/drawing/2014/main" id="{7A2E3D08-DB50-8F66-F5F9-C000EB05AE39}"/>
              </a:ext>
            </a:extLst>
          </p:cNvPr>
          <p:cNvSpPr txBox="1"/>
          <p:nvPr/>
        </p:nvSpPr>
        <p:spPr>
          <a:xfrm>
            <a:off x="6376524" y="1761774"/>
            <a:ext cx="3235116" cy="369332"/>
          </a:xfrm>
          <a:prstGeom prst="rect">
            <a:avLst/>
          </a:prstGeom>
          <a:noFill/>
        </p:spPr>
        <p:txBody>
          <a:bodyPr wrap="none" rtlCol="0">
            <a:spAutoFit/>
          </a:bodyPr>
          <a:lstStyle/>
          <a:p>
            <a:r>
              <a:rPr lang="en-US" dirty="0"/>
              <a:t>With self-steepening and Raman</a:t>
            </a:r>
          </a:p>
        </p:txBody>
      </p:sp>
    </p:spTree>
    <p:extLst>
      <p:ext uri="{BB962C8B-B14F-4D97-AF65-F5344CB8AC3E}">
        <p14:creationId xmlns:p14="http://schemas.microsoft.com/office/powerpoint/2010/main" val="2179475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703E8-278C-6018-CA69-90D29B43670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944CC349-55B5-0806-301D-D8FB43A4A5CC}"/>
              </a:ext>
            </a:extLst>
          </p:cNvPr>
          <p:cNvSpPr>
            <a:spLocks noGrp="1"/>
          </p:cNvSpPr>
          <p:nvPr>
            <p:ph type="sldNum" sz="quarter" idx="12"/>
          </p:nvPr>
        </p:nvSpPr>
        <p:spPr/>
        <p:txBody>
          <a:bodyPr/>
          <a:lstStyle/>
          <a:p>
            <a:fld id="{B9982081-D51A-40C8-8A41-6498517A0DD4}" type="slidenum">
              <a:rPr lang="en-US" smtClean="0"/>
              <a:t>22</a:t>
            </a:fld>
            <a:endParaRPr lang="en-US"/>
          </a:p>
        </p:txBody>
      </p:sp>
      <p:pic>
        <p:nvPicPr>
          <p:cNvPr id="4" name="Picture 3">
            <a:extLst>
              <a:ext uri="{FF2B5EF4-FFF2-40B4-BE49-F238E27FC236}">
                <a16:creationId xmlns:a16="http://schemas.microsoft.com/office/drawing/2014/main" id="{9138D7EF-AF96-36AA-97ED-AD78B980CC7E}"/>
              </a:ext>
            </a:extLst>
          </p:cNvPr>
          <p:cNvPicPr>
            <a:picLocks noChangeAspect="1"/>
          </p:cNvPicPr>
          <p:nvPr/>
        </p:nvPicPr>
        <p:blipFill>
          <a:blip r:embed="rId2"/>
          <a:stretch>
            <a:fillRect/>
          </a:stretch>
        </p:blipFill>
        <p:spPr>
          <a:xfrm>
            <a:off x="202975" y="1689539"/>
            <a:ext cx="4458276" cy="3343707"/>
          </a:xfrm>
          <a:prstGeom prst="rect">
            <a:avLst/>
          </a:prstGeom>
        </p:spPr>
      </p:pic>
      <p:pic>
        <p:nvPicPr>
          <p:cNvPr id="5" name="Picture 4">
            <a:extLst>
              <a:ext uri="{FF2B5EF4-FFF2-40B4-BE49-F238E27FC236}">
                <a16:creationId xmlns:a16="http://schemas.microsoft.com/office/drawing/2014/main" id="{C72B4FBB-B08A-648C-D89D-83721C6E5EF9}"/>
              </a:ext>
            </a:extLst>
          </p:cNvPr>
          <p:cNvPicPr>
            <a:picLocks noChangeAspect="1"/>
          </p:cNvPicPr>
          <p:nvPr/>
        </p:nvPicPr>
        <p:blipFill>
          <a:blip r:embed="rId3"/>
          <a:stretch>
            <a:fillRect/>
          </a:stretch>
        </p:blipFill>
        <p:spPr>
          <a:xfrm>
            <a:off x="4661251" y="1689539"/>
            <a:ext cx="4458276" cy="3343707"/>
          </a:xfrm>
          <a:prstGeom prst="rect">
            <a:avLst/>
          </a:prstGeom>
        </p:spPr>
      </p:pic>
    </p:spTree>
    <p:extLst>
      <p:ext uri="{BB962C8B-B14F-4D97-AF65-F5344CB8AC3E}">
        <p14:creationId xmlns:p14="http://schemas.microsoft.com/office/powerpoint/2010/main" val="3569474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23</a:t>
            </a:fld>
            <a:endParaRPr lang="en-US"/>
          </a:p>
        </p:txBody>
      </p:sp>
    </p:spTree>
    <p:extLst>
      <p:ext uri="{BB962C8B-B14F-4D97-AF65-F5344CB8AC3E}">
        <p14:creationId xmlns:p14="http://schemas.microsoft.com/office/powerpoint/2010/main" val="780165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xmlns="">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24</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473588" y="570762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50C-6CF8-2A34-05B0-1B4D8419CD3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C14A703F-E3DE-4CBE-30DE-D9EBB6E06B8C}"/>
              </a:ext>
            </a:extLst>
          </p:cNvPr>
          <p:cNvSpPr>
            <a:spLocks noGrp="1"/>
          </p:cNvSpPr>
          <p:nvPr>
            <p:ph type="sldNum" sz="quarter" idx="12"/>
          </p:nvPr>
        </p:nvSpPr>
        <p:spPr/>
        <p:txBody>
          <a:bodyPr/>
          <a:lstStyle/>
          <a:p>
            <a:fld id="{B9982081-D51A-40C8-8A41-6498517A0DD4}" type="slidenum">
              <a:rPr lang="en-US" smtClean="0"/>
              <a:t>25</a:t>
            </a:fld>
            <a:endParaRPr lang="en-US"/>
          </a:p>
        </p:txBody>
      </p:sp>
      <p:sp>
        <p:nvSpPr>
          <p:cNvPr id="4" name="TextBox 3">
            <a:extLst>
              <a:ext uri="{FF2B5EF4-FFF2-40B4-BE49-F238E27FC236}">
                <a16:creationId xmlns:a16="http://schemas.microsoft.com/office/drawing/2014/main" id="{C6BF1939-63D0-CD9E-F7D3-6C3D05EBBCBE}"/>
              </a:ext>
            </a:extLst>
          </p:cNvPr>
          <p:cNvSpPr txBox="1"/>
          <p:nvPr/>
        </p:nvSpPr>
        <p:spPr>
          <a:xfrm>
            <a:off x="873940" y="1092424"/>
            <a:ext cx="11005168" cy="646331"/>
          </a:xfrm>
          <a:prstGeom prst="rect">
            <a:avLst/>
          </a:prstGeom>
          <a:noFill/>
        </p:spPr>
        <p:txBody>
          <a:bodyPr wrap="square" rtlCol="0">
            <a:spAutoFit/>
          </a:bodyPr>
          <a:lstStyle/>
          <a:p>
            <a:r>
              <a:rPr lang="en-US" dirty="0"/>
              <a:t>Trying to match Sichong’s spectrum with &lt;2m of pre-chirp to get a short pulse: no luck with full pre-chirp + post-chirp parameter sweep. Could try other gamma…</a:t>
            </a:r>
          </a:p>
        </p:txBody>
      </p:sp>
      <p:grpSp>
        <p:nvGrpSpPr>
          <p:cNvPr id="22" name="Group 21">
            <a:extLst>
              <a:ext uri="{FF2B5EF4-FFF2-40B4-BE49-F238E27FC236}">
                <a16:creationId xmlns:a16="http://schemas.microsoft.com/office/drawing/2014/main" id="{38D24DAC-F946-862D-2513-25DC9902EB0C}"/>
              </a:ext>
            </a:extLst>
          </p:cNvPr>
          <p:cNvGrpSpPr/>
          <p:nvPr/>
        </p:nvGrpSpPr>
        <p:grpSpPr>
          <a:xfrm>
            <a:off x="438190" y="1937424"/>
            <a:ext cx="3416139" cy="2572477"/>
            <a:chOff x="664221" y="1861102"/>
            <a:chExt cx="4882880" cy="3676986"/>
          </a:xfrm>
        </p:grpSpPr>
        <p:pic>
          <p:nvPicPr>
            <p:cNvPr id="7" name="Picture 6">
              <a:extLst>
                <a:ext uri="{FF2B5EF4-FFF2-40B4-BE49-F238E27FC236}">
                  <a16:creationId xmlns:a16="http://schemas.microsoft.com/office/drawing/2014/main" id="{42DB370B-F5B2-8B66-4024-BAE997693C26}"/>
                </a:ext>
              </a:extLst>
            </p:cNvPr>
            <p:cNvPicPr>
              <a:picLocks noChangeAspect="1"/>
            </p:cNvPicPr>
            <p:nvPr/>
          </p:nvPicPr>
          <p:blipFill>
            <a:blip r:embed="rId2"/>
            <a:stretch>
              <a:fillRect/>
            </a:stretch>
          </p:blipFill>
          <p:spPr>
            <a:xfrm>
              <a:off x="664221" y="1861102"/>
              <a:ext cx="4882880" cy="3676986"/>
            </a:xfrm>
            <a:prstGeom prst="rect">
              <a:avLst/>
            </a:prstGeom>
          </p:spPr>
        </p:pic>
        <p:sp>
          <p:nvSpPr>
            <p:cNvPr id="8" name="TextBox 7">
              <a:extLst>
                <a:ext uri="{FF2B5EF4-FFF2-40B4-BE49-F238E27FC236}">
                  <a16:creationId xmlns:a16="http://schemas.microsoft.com/office/drawing/2014/main" id="{49A5970E-CF58-3D61-4F18-02CF82B3E9F0}"/>
                </a:ext>
              </a:extLst>
            </p:cNvPr>
            <p:cNvSpPr txBox="1"/>
            <p:nvPr/>
          </p:nvSpPr>
          <p:spPr>
            <a:xfrm>
              <a:off x="4304963" y="2521436"/>
              <a:ext cx="378630" cy="369332"/>
            </a:xfrm>
            <a:prstGeom prst="rect">
              <a:avLst/>
            </a:prstGeom>
            <a:noFill/>
          </p:spPr>
          <p:txBody>
            <a:bodyPr wrap="none" rtlCol="0">
              <a:spAutoFit/>
            </a:bodyPr>
            <a:lstStyle/>
            <a:p>
              <a:r>
                <a:rPr lang="en-US" dirty="0">
                  <a:sym typeface="Wingdings" pitchFamily="2" charset="2"/>
                </a:rPr>
                <a:t></a:t>
              </a: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F58333D-D128-35A8-C02D-43A3ACDBAD38}"/>
                    </a:ext>
                  </a:extLst>
                </p:cNvPr>
                <p:cNvSpPr txBox="1"/>
                <p:nvPr/>
              </p:nvSpPr>
              <p:spPr>
                <a:xfrm>
                  <a:off x="3592864" y="2203298"/>
                  <a:ext cx="1271438"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0" smtClean="0">
                            <a:latin typeface="Cambria Math" panose="02040503050406030204" pitchFamily="18" charset="0"/>
                          </a:rPr>
                          <m:t>=6.5</m:t>
                        </m:r>
                      </m:oMath>
                    </m:oMathPara>
                  </a14:m>
                  <a:endParaRPr lang="en-US" dirty="0"/>
                </a:p>
              </p:txBody>
            </p:sp>
          </mc:Choice>
          <mc:Fallback>
            <p:sp>
              <p:nvSpPr>
                <p:cNvPr id="9" name="TextBox 8">
                  <a:extLst>
                    <a:ext uri="{FF2B5EF4-FFF2-40B4-BE49-F238E27FC236}">
                      <a16:creationId xmlns:a16="http://schemas.microsoft.com/office/drawing/2014/main" id="{CF58333D-D128-35A8-C02D-43A3ACDBAD38}"/>
                    </a:ext>
                  </a:extLst>
                </p:cNvPr>
                <p:cNvSpPr txBox="1">
                  <a:spLocks noRot="1" noChangeAspect="1" noMove="1" noResize="1" noEditPoints="1" noAdjustHandles="1" noChangeArrowheads="1" noChangeShapeType="1" noTextEdit="1"/>
                </p:cNvSpPr>
                <p:nvPr/>
              </p:nvSpPr>
              <p:spPr>
                <a:xfrm>
                  <a:off x="3592864" y="2203298"/>
                  <a:ext cx="1271438" cy="391582"/>
                </a:xfrm>
                <a:prstGeom prst="rect">
                  <a:avLst/>
                </a:prstGeom>
                <a:blipFill>
                  <a:blip r:embed="rId3"/>
                  <a:stretch>
                    <a:fillRect r="-35211" b="-54545"/>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85B09BD8-4C62-CCF3-3908-76E7FB317A01}"/>
              </a:ext>
            </a:extLst>
          </p:cNvPr>
          <p:cNvGrpSpPr/>
          <p:nvPr/>
        </p:nvGrpSpPr>
        <p:grpSpPr>
          <a:xfrm>
            <a:off x="4215682" y="1978379"/>
            <a:ext cx="3416139" cy="2445462"/>
            <a:chOff x="5719859" y="1951877"/>
            <a:chExt cx="4882879" cy="3495436"/>
          </a:xfrm>
        </p:grpSpPr>
        <p:pic>
          <p:nvPicPr>
            <p:cNvPr id="14" name="Picture 13">
              <a:extLst>
                <a:ext uri="{FF2B5EF4-FFF2-40B4-BE49-F238E27FC236}">
                  <a16:creationId xmlns:a16="http://schemas.microsoft.com/office/drawing/2014/main" id="{F81D9B3D-2618-32E7-D794-704BC5335F69}"/>
                </a:ext>
              </a:extLst>
            </p:cNvPr>
            <p:cNvPicPr>
              <a:picLocks noChangeAspect="1"/>
            </p:cNvPicPr>
            <p:nvPr/>
          </p:nvPicPr>
          <p:blipFill>
            <a:blip r:embed="rId4"/>
            <a:stretch>
              <a:fillRect/>
            </a:stretch>
          </p:blipFill>
          <p:spPr>
            <a:xfrm>
              <a:off x="5719859" y="1951877"/>
              <a:ext cx="4882879" cy="349543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89F3E6F-4891-3C76-7FD0-9FDE52959CF3}"/>
                    </a:ext>
                  </a:extLst>
                </p:cNvPr>
                <p:cNvSpPr txBox="1"/>
                <p:nvPr/>
              </p:nvSpPr>
              <p:spPr>
                <a:xfrm>
                  <a:off x="8808472" y="2458482"/>
                  <a:ext cx="1793526" cy="5597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1" smtClean="0">
                            <a:latin typeface="Cambria Math" panose="02040503050406030204" pitchFamily="18" charset="0"/>
                          </a:rPr>
                          <m:t>=4</m:t>
                        </m:r>
                      </m:oMath>
                    </m:oMathPara>
                  </a14:m>
                  <a:endParaRPr lang="en-US" dirty="0"/>
                </a:p>
              </p:txBody>
            </p:sp>
          </mc:Choice>
          <mc:Fallback>
            <p:sp>
              <p:nvSpPr>
                <p:cNvPr id="15" name="TextBox 14">
                  <a:extLst>
                    <a:ext uri="{FF2B5EF4-FFF2-40B4-BE49-F238E27FC236}">
                      <a16:creationId xmlns:a16="http://schemas.microsoft.com/office/drawing/2014/main" id="{989F3E6F-4891-3C76-7FD0-9FDE52959CF3}"/>
                    </a:ext>
                  </a:extLst>
                </p:cNvPr>
                <p:cNvSpPr txBox="1">
                  <a:spLocks noRot="1" noChangeAspect="1" noMove="1" noResize="1" noEditPoints="1" noAdjustHandles="1" noChangeArrowheads="1" noChangeShapeType="1" noTextEdit="1"/>
                </p:cNvSpPr>
                <p:nvPr/>
              </p:nvSpPr>
              <p:spPr>
                <a:xfrm>
                  <a:off x="8808472" y="2458482"/>
                  <a:ext cx="1793526" cy="559710"/>
                </a:xfrm>
                <a:prstGeom prst="rect">
                  <a:avLst/>
                </a:prstGeom>
                <a:blipFill>
                  <a:blip r:embed="rId5"/>
                  <a:stretch>
                    <a:fillRect b="-93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E997219-F98C-7534-C329-23862A59A798}"/>
                </a:ext>
              </a:extLst>
            </p:cNvPr>
            <p:cNvSpPr txBox="1"/>
            <p:nvPr/>
          </p:nvSpPr>
          <p:spPr>
            <a:xfrm>
              <a:off x="9546082" y="2890768"/>
              <a:ext cx="378630" cy="369332"/>
            </a:xfrm>
            <a:prstGeom prst="rect">
              <a:avLst/>
            </a:prstGeom>
            <a:noFill/>
          </p:spPr>
          <p:txBody>
            <a:bodyPr wrap="none" rtlCol="0">
              <a:spAutoFit/>
            </a:bodyPr>
            <a:lstStyle/>
            <a:p>
              <a:r>
                <a:rPr lang="en-US" dirty="0">
                  <a:sym typeface="Wingdings" pitchFamily="2" charset="2"/>
                </a:rPr>
                <a:t></a:t>
              </a:r>
              <a:endParaRPr lang="en-US" dirty="0"/>
            </a:p>
          </p:txBody>
        </p:sp>
      </p:grpSp>
      <p:pic>
        <p:nvPicPr>
          <p:cNvPr id="20" name="Picture 19">
            <a:extLst>
              <a:ext uri="{FF2B5EF4-FFF2-40B4-BE49-F238E27FC236}">
                <a16:creationId xmlns:a16="http://schemas.microsoft.com/office/drawing/2014/main" id="{C0EDE654-9A38-5519-8406-413938461CB6}"/>
              </a:ext>
            </a:extLst>
          </p:cNvPr>
          <p:cNvPicPr>
            <a:picLocks noChangeAspect="1"/>
          </p:cNvPicPr>
          <p:nvPr/>
        </p:nvPicPr>
        <p:blipFill>
          <a:blip r:embed="rId6"/>
          <a:stretch>
            <a:fillRect/>
          </a:stretch>
        </p:blipFill>
        <p:spPr>
          <a:xfrm>
            <a:off x="7993174" y="1582294"/>
            <a:ext cx="3761099" cy="2572477"/>
          </a:xfrm>
          <a:prstGeom prst="rect">
            <a:avLst/>
          </a:prstGeom>
        </p:spPr>
      </p:pic>
      <p:sp>
        <p:nvSpPr>
          <p:cNvPr id="23" name="TextBox 22">
            <a:extLst>
              <a:ext uri="{FF2B5EF4-FFF2-40B4-BE49-F238E27FC236}">
                <a16:creationId xmlns:a16="http://schemas.microsoft.com/office/drawing/2014/main" id="{E362D2C1-15D1-1970-E9B2-74D262771AE7}"/>
              </a:ext>
            </a:extLst>
          </p:cNvPr>
          <p:cNvSpPr txBox="1"/>
          <p:nvPr/>
        </p:nvSpPr>
        <p:spPr>
          <a:xfrm>
            <a:off x="10784248" y="2399404"/>
            <a:ext cx="378630" cy="369332"/>
          </a:xfrm>
          <a:prstGeom prst="rect">
            <a:avLst/>
          </a:prstGeom>
          <a:noFill/>
        </p:spPr>
        <p:txBody>
          <a:bodyPr wrap="none" rtlCol="0">
            <a:spAutoFit/>
          </a:bodyPr>
          <a:lstStyle/>
          <a:p>
            <a:r>
              <a:rPr lang="en-US" dirty="0">
                <a:sym typeface="Wingdings" pitchFamily="2" charset="2"/>
              </a:rPr>
              <a:t></a:t>
            </a:r>
            <a:endParaRPr lang="en-US" dirty="0"/>
          </a:p>
        </p:txBody>
      </p:sp>
      <p:sp>
        <p:nvSpPr>
          <p:cNvPr id="24" name="TextBox 23">
            <a:extLst>
              <a:ext uri="{FF2B5EF4-FFF2-40B4-BE49-F238E27FC236}">
                <a16:creationId xmlns:a16="http://schemas.microsoft.com/office/drawing/2014/main" id="{B64B73D7-0089-EE50-5535-EE8C74F0643A}"/>
              </a:ext>
            </a:extLst>
          </p:cNvPr>
          <p:cNvSpPr txBox="1"/>
          <p:nvPr/>
        </p:nvSpPr>
        <p:spPr>
          <a:xfrm>
            <a:off x="51371" y="5054885"/>
            <a:ext cx="5405775" cy="369332"/>
          </a:xfrm>
          <a:prstGeom prst="rect">
            <a:avLst/>
          </a:prstGeom>
          <a:noFill/>
        </p:spPr>
        <p:txBody>
          <a:bodyPr wrap="none" rtlCol="0">
            <a:spAutoFit/>
          </a:bodyPr>
          <a:lstStyle/>
          <a:p>
            <a:r>
              <a:rPr lang="en-US" dirty="0"/>
              <a:t>Tried gamma = 2, 4, 5, 6.5, 7, 8, 9, 10: All didn’t work </a:t>
            </a:r>
            <a:r>
              <a:rPr lang="en-US" dirty="0">
                <a:sym typeface="Wingdings" pitchFamily="2" charset="2"/>
              </a:rPr>
              <a:t></a:t>
            </a:r>
            <a:endParaRPr lang="en-US" dirty="0"/>
          </a:p>
        </p:txBody>
      </p:sp>
    </p:spTree>
    <p:extLst>
      <p:ext uri="{BB962C8B-B14F-4D97-AF65-F5344CB8AC3E}">
        <p14:creationId xmlns:p14="http://schemas.microsoft.com/office/powerpoint/2010/main" val="384632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ECB19-4C1C-FD5F-E27A-213F47EB580E}"/>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4" name="Title 1">
            <a:extLst>
              <a:ext uri="{FF2B5EF4-FFF2-40B4-BE49-F238E27FC236}">
                <a16:creationId xmlns:a16="http://schemas.microsoft.com/office/drawing/2014/main" id="{A898C15B-B27F-4E23-F82D-CF9FB3490086}"/>
              </a:ext>
            </a:extLst>
          </p:cNvPr>
          <p:cNvSpPr>
            <a:spLocks noGrp="1"/>
          </p:cNvSpPr>
          <p:nvPr>
            <p:ph type="title"/>
          </p:nvPr>
        </p:nvSpPr>
        <p:spPr>
          <a:xfrm>
            <a:off x="838200" y="1"/>
            <a:ext cx="10515600" cy="893754"/>
          </a:xfrm>
        </p:spPr>
        <p:txBody>
          <a:bodyPr>
            <a:normAutofit/>
          </a:bodyPr>
          <a:lstStyle/>
          <a:p>
            <a:r>
              <a:rPr lang="en-US" sz="3600" dirty="0"/>
              <a:t>Using simulation to optimize pre-chirp for 200 MHz</a:t>
            </a:r>
          </a:p>
        </p:txBody>
      </p:sp>
      <p:grpSp>
        <p:nvGrpSpPr>
          <p:cNvPr id="27" name="Group 26">
            <a:extLst>
              <a:ext uri="{FF2B5EF4-FFF2-40B4-BE49-F238E27FC236}">
                <a16:creationId xmlns:a16="http://schemas.microsoft.com/office/drawing/2014/main" id="{F2CFD74F-1B63-AC2C-1DBA-9966EBC83167}"/>
              </a:ext>
            </a:extLst>
          </p:cNvPr>
          <p:cNvGrpSpPr/>
          <p:nvPr/>
        </p:nvGrpSpPr>
        <p:grpSpPr>
          <a:xfrm>
            <a:off x="375591" y="-116047"/>
            <a:ext cx="7366505" cy="2872657"/>
            <a:chOff x="544404" y="937061"/>
            <a:chExt cx="7366505" cy="2872657"/>
          </a:xfrm>
        </p:grpSpPr>
        <p:sp>
          <p:nvSpPr>
            <p:cNvPr id="6" name="Oval 5">
              <a:extLst>
                <a:ext uri="{FF2B5EF4-FFF2-40B4-BE49-F238E27FC236}">
                  <a16:creationId xmlns:a16="http://schemas.microsoft.com/office/drawing/2014/main" id="{C2676F07-2C1D-68AC-28DC-5E92A6E91DB2}"/>
                </a:ext>
              </a:extLst>
            </p:cNvPr>
            <p:cNvSpPr/>
            <p:nvPr/>
          </p:nvSpPr>
          <p:spPr>
            <a:xfrm>
              <a:off x="966355"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3966C7F-1952-812F-F638-4AE6DE67AB14}"/>
                </a:ext>
              </a:extLst>
            </p:cNvPr>
            <p:cNvCxnSpPr/>
            <p:nvPr/>
          </p:nvCxnSpPr>
          <p:spPr>
            <a:xfrm>
              <a:off x="544404"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68C32-A70B-42B1-A8A4-513228975C04}"/>
                </a:ext>
              </a:extLst>
            </p:cNvPr>
            <p:cNvSpPr txBox="1"/>
            <p:nvPr/>
          </p:nvSpPr>
          <p:spPr>
            <a:xfrm>
              <a:off x="838200" y="3440386"/>
              <a:ext cx="1040862" cy="369332"/>
            </a:xfrm>
            <a:prstGeom prst="rect">
              <a:avLst/>
            </a:prstGeom>
            <a:noFill/>
          </p:spPr>
          <p:txBody>
            <a:bodyPr wrap="none" rtlCol="0">
              <a:spAutoFit/>
            </a:bodyPr>
            <a:lstStyle/>
            <a:p>
              <a:r>
                <a:rPr lang="en-US" dirty="0"/>
                <a:t>Pre-chirp</a:t>
              </a:r>
            </a:p>
          </p:txBody>
        </p:sp>
        <p:sp>
          <p:nvSpPr>
            <p:cNvPr id="11" name="Rectangle 10">
              <a:extLst>
                <a:ext uri="{FF2B5EF4-FFF2-40B4-BE49-F238E27FC236}">
                  <a16:creationId xmlns:a16="http://schemas.microsoft.com/office/drawing/2014/main" id="{FC0F9B21-DABE-13BF-F2B0-F827481BA018}"/>
                </a:ext>
              </a:extLst>
            </p:cNvPr>
            <p:cNvSpPr/>
            <p:nvPr/>
          </p:nvSpPr>
          <p:spPr>
            <a:xfrm>
              <a:off x="2063714" y="3224183"/>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4896CF7E-8D11-CBA3-48EB-D60024484D5E}"/>
                </a:ext>
              </a:extLst>
            </p:cNvPr>
            <p:cNvSpPr/>
            <p:nvPr/>
          </p:nvSpPr>
          <p:spPr>
            <a:xfrm rot="4891690">
              <a:off x="1452366" y="1093840"/>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308A537-C6D2-740E-FBA0-4CCE612C75F2}"/>
                </a:ext>
              </a:extLst>
            </p:cNvPr>
            <p:cNvCxnSpPr>
              <a:cxnSpLocks/>
              <a:endCxn id="18" idx="3"/>
            </p:cNvCxnSpPr>
            <p:nvPr/>
          </p:nvCxnSpPr>
          <p:spPr>
            <a:xfrm>
              <a:off x="2668625" y="3326591"/>
              <a:ext cx="3118063" cy="113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6C49EAD-4213-A5DE-884B-EF629C71B0A8}"/>
                </a:ext>
              </a:extLst>
            </p:cNvPr>
            <p:cNvSpPr/>
            <p:nvPr/>
          </p:nvSpPr>
          <p:spPr>
            <a:xfrm>
              <a:off x="3812062" y="2660073"/>
              <a:ext cx="675409" cy="675409"/>
            </a:xfrm>
            <a:prstGeom prst="ellipse">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C3EDD32F-2836-1486-D71C-CBE9DA9A854B}"/>
                </a:ext>
              </a:extLst>
            </p:cNvPr>
            <p:cNvGrpSpPr/>
            <p:nvPr/>
          </p:nvGrpSpPr>
          <p:grpSpPr>
            <a:xfrm>
              <a:off x="4744970" y="937061"/>
              <a:ext cx="2066596" cy="2503325"/>
              <a:chOff x="5128486" y="358764"/>
              <a:chExt cx="2066596" cy="2503325"/>
            </a:xfrm>
          </p:grpSpPr>
          <p:sp>
            <p:nvSpPr>
              <p:cNvPr id="18" name="Rectangle 17">
                <a:extLst>
                  <a:ext uri="{FF2B5EF4-FFF2-40B4-BE49-F238E27FC236}">
                    <a16:creationId xmlns:a16="http://schemas.microsoft.com/office/drawing/2014/main" id="{7610F700-4573-693E-9D47-4F68B499F38B}"/>
                  </a:ext>
                </a:extLst>
              </p:cNvPr>
              <p:cNvSpPr/>
              <p:nvPr/>
            </p:nvSpPr>
            <p:spPr>
              <a:xfrm rot="10800000">
                <a:off x="6170204" y="2657272"/>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9C3B16CB-28C3-E657-33FE-BC259BAD25B6}"/>
                  </a:ext>
                </a:extLst>
              </p:cNvPr>
              <p:cNvSpPr/>
              <p:nvPr/>
            </p:nvSpPr>
            <p:spPr>
              <a:xfrm rot="10334693">
                <a:off x="5128486" y="358764"/>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a:extLst>
                <a:ext uri="{FF2B5EF4-FFF2-40B4-BE49-F238E27FC236}">
                  <a16:creationId xmlns:a16="http://schemas.microsoft.com/office/drawing/2014/main" id="{49025D41-CF9E-7D7E-5B58-41000769BD9C}"/>
                </a:ext>
              </a:extLst>
            </p:cNvPr>
            <p:cNvSpPr/>
            <p:nvPr/>
          </p:nvSpPr>
          <p:spPr>
            <a:xfrm>
              <a:off x="6813550"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AD44A0-9A6B-619E-FF34-481181E0C3D5}"/>
                </a:ext>
              </a:extLst>
            </p:cNvPr>
            <p:cNvCxnSpPr/>
            <p:nvPr/>
          </p:nvCxnSpPr>
          <p:spPr>
            <a:xfrm>
              <a:off x="6391599"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7B238C-A9CA-0B73-18C8-383010F6F58E}"/>
                </a:ext>
              </a:extLst>
            </p:cNvPr>
            <p:cNvSpPr txBox="1"/>
            <p:nvPr/>
          </p:nvSpPr>
          <p:spPr>
            <a:xfrm>
              <a:off x="6747998" y="3435395"/>
              <a:ext cx="1122551" cy="369332"/>
            </a:xfrm>
            <a:prstGeom prst="rect">
              <a:avLst/>
            </a:prstGeom>
            <a:noFill/>
          </p:spPr>
          <p:txBody>
            <a:bodyPr wrap="none" rtlCol="0">
              <a:spAutoFit/>
            </a:bodyPr>
            <a:lstStyle/>
            <a:p>
              <a:r>
                <a:rPr lang="en-US" dirty="0"/>
                <a:t>Post-chirp</a:t>
              </a:r>
            </a:p>
          </p:txBody>
        </p:sp>
      </p:grpSp>
      <p:sp>
        <p:nvSpPr>
          <p:cNvPr id="28" name="TextBox 27">
            <a:extLst>
              <a:ext uri="{FF2B5EF4-FFF2-40B4-BE49-F238E27FC236}">
                <a16:creationId xmlns:a16="http://schemas.microsoft.com/office/drawing/2014/main" id="{B13692F4-B230-A82F-0DBD-320AC775EE89}"/>
              </a:ext>
            </a:extLst>
          </p:cNvPr>
          <p:cNvSpPr txBox="1"/>
          <p:nvPr/>
        </p:nvSpPr>
        <p:spPr>
          <a:xfrm>
            <a:off x="3744862" y="2387278"/>
            <a:ext cx="545342" cy="369332"/>
          </a:xfrm>
          <a:prstGeom prst="rect">
            <a:avLst/>
          </a:prstGeom>
          <a:noFill/>
        </p:spPr>
        <p:txBody>
          <a:bodyPr wrap="none" rtlCol="0">
            <a:spAutoFit/>
          </a:bodyPr>
          <a:lstStyle/>
          <a:p>
            <a:r>
              <a:rPr lang="en-US" dirty="0"/>
              <a:t>EDF</a:t>
            </a:r>
          </a:p>
        </p:txBody>
      </p:sp>
      <p:pic>
        <p:nvPicPr>
          <p:cNvPr id="31" name="Picture 30">
            <a:extLst>
              <a:ext uri="{FF2B5EF4-FFF2-40B4-BE49-F238E27FC236}">
                <a16:creationId xmlns:a16="http://schemas.microsoft.com/office/drawing/2014/main" id="{F1E79582-AB88-D34A-8EFD-FABD975D732C}"/>
              </a:ext>
            </a:extLst>
          </p:cNvPr>
          <p:cNvPicPr>
            <a:picLocks noChangeAspect="1"/>
          </p:cNvPicPr>
          <p:nvPr/>
        </p:nvPicPr>
        <p:blipFill>
          <a:blip r:embed="rId2"/>
          <a:stretch>
            <a:fillRect/>
          </a:stretch>
        </p:blipFill>
        <p:spPr>
          <a:xfrm>
            <a:off x="-70664" y="3081933"/>
            <a:ext cx="7772400" cy="3788774"/>
          </a:xfrm>
          <a:prstGeom prst="rect">
            <a:avLst/>
          </a:prstGeom>
        </p:spPr>
      </p:pic>
      <p:pic>
        <p:nvPicPr>
          <p:cNvPr id="33" name="Picture 32">
            <a:extLst>
              <a:ext uri="{FF2B5EF4-FFF2-40B4-BE49-F238E27FC236}">
                <a16:creationId xmlns:a16="http://schemas.microsoft.com/office/drawing/2014/main" id="{CB714B66-CE37-B3C6-7E7D-EA61A0F20108}"/>
              </a:ext>
            </a:extLst>
          </p:cNvPr>
          <p:cNvPicPr>
            <a:picLocks noChangeAspect="1"/>
          </p:cNvPicPr>
          <p:nvPr/>
        </p:nvPicPr>
        <p:blipFill>
          <a:blip r:embed="rId3"/>
          <a:stretch>
            <a:fillRect/>
          </a:stretch>
        </p:blipFill>
        <p:spPr>
          <a:xfrm>
            <a:off x="7951766" y="2656447"/>
            <a:ext cx="4240234" cy="3403596"/>
          </a:xfrm>
          <a:prstGeom prst="rect">
            <a:avLst/>
          </a:prstGeom>
        </p:spPr>
      </p:pic>
    </p:spTree>
    <p:extLst>
      <p:ext uri="{BB962C8B-B14F-4D97-AF65-F5344CB8AC3E}">
        <p14:creationId xmlns:p14="http://schemas.microsoft.com/office/powerpoint/2010/main" val="472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35080</TotalTime>
  <Words>1621</Words>
  <Application>Microsoft Macintosh PowerPoint</Application>
  <PresentationFormat>Widescreen</PresentationFormat>
  <Paragraphs>198</Paragraphs>
  <Slides>25</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Pre-chirp with no post-chirp</vt:lpstr>
      <vt:lpstr>Adding in post-chirp</vt:lpstr>
      <vt:lpstr>EDF length + post-chirp + pre-chirp</vt:lpstr>
      <vt:lpstr>Comparing model to experiment</vt:lpstr>
      <vt:lpstr>Figure 9 cavity</vt:lpstr>
      <vt:lpstr>Setup</vt:lpstr>
      <vt:lpstr>Looking for stability</vt:lpstr>
      <vt:lpstr>200 MHz</vt:lpstr>
      <vt:lpstr>100 MHz</vt:lpstr>
      <vt:lpstr>Length of straight section is important</vt:lpstr>
      <vt:lpstr>200 MHz with ER 110 normal + ER 80 anomalous</vt:lpstr>
      <vt:lpstr>Nonlinear effects</vt:lpstr>
      <vt:lpstr>PowerPoint Presentation</vt:lpstr>
      <vt:lpstr>Scratch/Incomplete</vt:lpstr>
      <vt:lpstr>Combining EDF’s for more conversion efficiency (only works for high rep-rate ~1 GHz)</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117</cp:revision>
  <dcterms:created xsi:type="dcterms:W3CDTF">2023-10-10T20:15:56Z</dcterms:created>
  <dcterms:modified xsi:type="dcterms:W3CDTF">2023-11-13T19:08:45Z</dcterms:modified>
</cp:coreProperties>
</file>